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309" r:id="rId5"/>
    <p:sldId id="31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9" r:id="rId15"/>
    <p:sldId id="271" r:id="rId16"/>
    <p:sldId id="272" r:id="rId17"/>
    <p:sldId id="308" r:id="rId18"/>
    <p:sldId id="292" r:id="rId19"/>
    <p:sldId id="273" r:id="rId20"/>
    <p:sldId id="258" r:id="rId21"/>
    <p:sldId id="293" r:id="rId22"/>
    <p:sldId id="274" r:id="rId23"/>
    <p:sldId id="262" r:id="rId24"/>
    <p:sldId id="302" r:id="rId25"/>
    <p:sldId id="294" r:id="rId26"/>
    <p:sldId id="259" r:id="rId27"/>
    <p:sldId id="295" r:id="rId28"/>
    <p:sldId id="276" r:id="rId29"/>
    <p:sldId id="300" r:id="rId30"/>
    <p:sldId id="301" r:id="rId31"/>
    <p:sldId id="296" r:id="rId32"/>
    <p:sldId id="275" r:id="rId33"/>
    <p:sldId id="277" r:id="rId34"/>
    <p:sldId id="297" r:id="rId35"/>
    <p:sldId id="278" r:id="rId36"/>
    <p:sldId id="298" r:id="rId37"/>
    <p:sldId id="281" r:id="rId38"/>
    <p:sldId id="282" r:id="rId39"/>
    <p:sldId id="284" r:id="rId40"/>
    <p:sldId id="290" r:id="rId41"/>
    <p:sldId id="285" r:id="rId42"/>
    <p:sldId id="286" r:id="rId43"/>
    <p:sldId id="311" r:id="rId44"/>
    <p:sldId id="288" r:id="rId45"/>
    <p:sldId id="289" r:id="rId46"/>
    <p:sldId id="313" r:id="rId47"/>
    <p:sldId id="314" r:id="rId48"/>
    <p:sldId id="283" r:id="rId49"/>
    <p:sldId id="287" r:id="rId50"/>
    <p:sldId id="291" r:id="rId51"/>
    <p:sldId id="307" r:id="rId52"/>
    <p:sldId id="306" r:id="rId53"/>
    <p:sldId id="305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8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2B9B1-C150-40FA-971D-84270E06B9D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3FC7E-31BD-4C2E-9613-EC03E2EB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CE05-317D-5816-4675-34D2B664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5427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Item 11:</a:t>
            </a:r>
            <a:br>
              <a:rPr lang="en-US" dirty="0"/>
            </a:br>
            <a:r>
              <a:rPr lang="en-US" dirty="0"/>
              <a:t>Update on Groundwater Model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78CC5-9510-52A2-5EF5-6596ACF1C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3914"/>
            <a:ext cx="6858000" cy="1153886"/>
          </a:xfrm>
        </p:spPr>
        <p:txBody>
          <a:bodyPr/>
          <a:lstStyle/>
          <a:p>
            <a:r>
              <a:rPr lang="en-US" dirty="0"/>
              <a:t>Bill Hutchison</a:t>
            </a:r>
          </a:p>
          <a:p>
            <a:r>
              <a:rPr lang="en-US" dirty="0"/>
              <a:t>August 14, 2024</a:t>
            </a:r>
          </a:p>
        </p:txBody>
      </p:sp>
    </p:spTree>
    <p:extLst>
      <p:ext uri="{BB962C8B-B14F-4D97-AF65-F5344CB8AC3E}">
        <p14:creationId xmlns:p14="http://schemas.microsoft.com/office/powerpoint/2010/main" val="341364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0362A-CEA4-9CCF-21AC-DAC2A9BB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B2CE0-6C79-52E1-4D6E-842529E1B642}"/>
              </a:ext>
            </a:extLst>
          </p:cNvPr>
          <p:cNvSpPr txBox="1"/>
          <p:nvPr/>
        </p:nvSpPr>
        <p:spPr>
          <a:xfrm>
            <a:off x="79513" y="165563"/>
            <a:ext cx="9216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Georgetown Limestone (Salmon Peak) Thickness</a:t>
            </a:r>
          </a:p>
          <a:p>
            <a:pPr algn="ctr"/>
            <a:r>
              <a:rPr lang="en-US" sz="3200" b="1" dirty="0"/>
              <a:t>(Layer 5)</a:t>
            </a:r>
          </a:p>
        </p:txBody>
      </p:sp>
    </p:spTree>
    <p:extLst>
      <p:ext uri="{BB962C8B-B14F-4D97-AF65-F5344CB8AC3E}">
        <p14:creationId xmlns:p14="http://schemas.microsoft.com/office/powerpoint/2010/main" val="345826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440B0-304A-6D93-B283-551AAEA0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0CF3C-4B71-2B9A-B22F-3FA893A07CF0}"/>
              </a:ext>
            </a:extLst>
          </p:cNvPr>
          <p:cNvSpPr txBox="1"/>
          <p:nvPr/>
        </p:nvSpPr>
        <p:spPr>
          <a:xfrm>
            <a:off x="787983" y="165563"/>
            <a:ext cx="756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McKnight Formation Thickness (Layer 6)</a:t>
            </a:r>
          </a:p>
        </p:txBody>
      </p:sp>
    </p:spTree>
    <p:extLst>
      <p:ext uri="{BB962C8B-B14F-4D97-AF65-F5344CB8AC3E}">
        <p14:creationId xmlns:p14="http://schemas.microsoft.com/office/powerpoint/2010/main" val="250265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F921D-CD79-8B97-BDBD-45766E2F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E74C2E-D2A8-13FE-7A83-ED3297715C7B}"/>
              </a:ext>
            </a:extLst>
          </p:cNvPr>
          <p:cNvSpPr txBox="1"/>
          <p:nvPr/>
        </p:nvSpPr>
        <p:spPr>
          <a:xfrm>
            <a:off x="435034" y="165563"/>
            <a:ext cx="8273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West Nueces Formation Thickness (Layer 7)</a:t>
            </a:r>
          </a:p>
        </p:txBody>
      </p:sp>
    </p:spTree>
    <p:extLst>
      <p:ext uri="{BB962C8B-B14F-4D97-AF65-F5344CB8AC3E}">
        <p14:creationId xmlns:p14="http://schemas.microsoft.com/office/powerpoint/2010/main" val="372581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6247-3EC8-9EE0-C66A-56FD590D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E7CAB-481D-428D-8F8F-17676FCC71E7}"/>
              </a:ext>
            </a:extLst>
          </p:cNvPr>
          <p:cNvSpPr txBox="1"/>
          <p:nvPr/>
        </p:nvSpPr>
        <p:spPr>
          <a:xfrm>
            <a:off x="1720931" y="165563"/>
            <a:ext cx="570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Glen Rose Thickness (Layer 8)</a:t>
            </a:r>
          </a:p>
        </p:txBody>
      </p:sp>
    </p:spTree>
    <p:extLst>
      <p:ext uri="{BB962C8B-B14F-4D97-AF65-F5344CB8AC3E}">
        <p14:creationId xmlns:p14="http://schemas.microsoft.com/office/powerpoint/2010/main" val="100042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B3EEE-18BA-293E-2FEE-50DA879B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1082179"/>
            <a:ext cx="8249477" cy="5346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6F0C2-0807-C9C3-3511-B188AB846398}"/>
              </a:ext>
            </a:extLst>
          </p:cNvPr>
          <p:cNvSpPr txBox="1"/>
          <p:nvPr/>
        </p:nvSpPr>
        <p:spPr>
          <a:xfrm>
            <a:off x="1605646" y="167669"/>
            <a:ext cx="609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North-South Geologic Cross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930C2-4146-42C4-51C1-F37C2D3C3951}"/>
              </a:ext>
            </a:extLst>
          </p:cNvPr>
          <p:cNvSpPr txBox="1"/>
          <p:nvPr/>
        </p:nvSpPr>
        <p:spPr>
          <a:xfrm>
            <a:off x="4840356" y="1461053"/>
            <a:ext cx="1570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Las Moras Spring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6AF18-0CF9-9B1E-E476-A3CE12900991}"/>
              </a:ext>
            </a:extLst>
          </p:cNvPr>
          <p:cNvSpPr txBox="1"/>
          <p:nvPr/>
        </p:nvSpPr>
        <p:spPr>
          <a:xfrm>
            <a:off x="7126355" y="532074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Las Moras</a:t>
            </a:r>
          </a:p>
          <a:p>
            <a:r>
              <a:rPr lang="en-US" sz="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180620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88E2-7A4F-412F-7F32-DA8B545B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Model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BBB5-534B-47EA-EDE0-ED20D912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Processed geologic data into new model grid</a:t>
            </a:r>
          </a:p>
          <a:p>
            <a:pPr lvl="1"/>
            <a:r>
              <a:rPr lang="en-US" dirty="0"/>
              <a:t>129,111 cells in variable grid (8 layers)</a:t>
            </a:r>
          </a:p>
          <a:p>
            <a:pPr lvl="2"/>
            <a:r>
              <a:rPr lang="en-US" dirty="0"/>
              <a:t>Grid limited to Kinney County</a:t>
            </a:r>
          </a:p>
          <a:p>
            <a:pPr lvl="1"/>
            <a:r>
              <a:rPr lang="en-US" dirty="0"/>
              <a:t>Small cells associated with surface water features (karst terrain and focused recharge)</a:t>
            </a:r>
          </a:p>
          <a:p>
            <a:pPr lvl="1"/>
            <a:r>
              <a:rPr lang="en-US" dirty="0"/>
              <a:t>Most cells are less than 50 acres</a:t>
            </a:r>
          </a:p>
          <a:p>
            <a:pPr lvl="1"/>
            <a:r>
              <a:rPr lang="en-US" dirty="0"/>
              <a:t>Top and bottom elevation of each cell defined in grid</a:t>
            </a:r>
          </a:p>
          <a:p>
            <a:r>
              <a:rPr lang="en-US" dirty="0"/>
              <a:t>Updated Tech Memo on model grid partly completed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5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DFE5-D562-9A22-70CD-70E2E84E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Memo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1D9C3-134C-F981-4B23-4176970B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Completed processing most of groundwater elevation data (monitoring wells)</a:t>
            </a:r>
          </a:p>
          <a:p>
            <a:r>
              <a:rPr lang="en-US" dirty="0"/>
              <a:t>Updated analysis of satellite data for irrigation water use estimates will be completed in early September (to extend calibration period)</a:t>
            </a:r>
          </a:p>
          <a:p>
            <a:r>
              <a:rPr lang="en-US" dirty="0"/>
              <a:t>Permitted well data </a:t>
            </a:r>
          </a:p>
          <a:p>
            <a:pPr lvl="1"/>
            <a:r>
              <a:rPr lang="en-US" dirty="0"/>
              <a:t>Historic production data development complete</a:t>
            </a:r>
          </a:p>
          <a:p>
            <a:pPr lvl="1"/>
            <a:r>
              <a:rPr lang="en-US" dirty="0"/>
              <a:t>Location and well depth complete</a:t>
            </a:r>
          </a:p>
          <a:p>
            <a:r>
              <a:rPr lang="en-US" dirty="0"/>
              <a:t>Other Tech Memos for individual model packages need to be updated with new model grid and extended calibration period</a:t>
            </a:r>
          </a:p>
        </p:txBody>
      </p:sp>
    </p:spTree>
    <p:extLst>
      <p:ext uri="{BB962C8B-B14F-4D97-AF65-F5344CB8AC3E}">
        <p14:creationId xmlns:p14="http://schemas.microsoft.com/office/powerpoint/2010/main" val="377242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BAA2-812A-0521-A4F3-49FAE974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Management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57BD-3779-A7E8-90FC-FD4E27A7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Two-dimensional zones based on correlations between </a:t>
            </a:r>
          </a:p>
          <a:p>
            <a:pPr lvl="1"/>
            <a:r>
              <a:rPr lang="en-US" dirty="0"/>
              <a:t>Groundwater elevations in monitoring wells</a:t>
            </a:r>
          </a:p>
          <a:p>
            <a:pPr lvl="1"/>
            <a:r>
              <a:rPr lang="en-US" dirty="0"/>
              <a:t>Las Moras Spring flow </a:t>
            </a:r>
          </a:p>
          <a:p>
            <a:r>
              <a:rPr lang="en-US" dirty="0"/>
              <a:t>Completed as a place holder for management plan (late 2022)</a:t>
            </a:r>
          </a:p>
          <a:p>
            <a:r>
              <a:rPr lang="en-US" dirty="0"/>
              <a:t>Need to update with more direct link to permitted wells </a:t>
            </a:r>
          </a:p>
        </p:txBody>
      </p:sp>
    </p:spTree>
    <p:extLst>
      <p:ext uri="{BB962C8B-B14F-4D97-AF65-F5344CB8AC3E}">
        <p14:creationId xmlns:p14="http://schemas.microsoft.com/office/powerpoint/2010/main" val="362069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E3ECA-C0A4-CF25-8271-1CAFC8A1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31" y="120889"/>
            <a:ext cx="7066722" cy="66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4C45-D752-13BA-836B-49576A61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to Aquifer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CFAD-9E6E-62BE-16FB-71012DF3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115 Permitted Wells</a:t>
            </a:r>
          </a:p>
          <a:p>
            <a:pPr lvl="1"/>
            <a:r>
              <a:rPr lang="en-US" dirty="0"/>
              <a:t>Location coordinates all verified</a:t>
            </a:r>
          </a:p>
          <a:p>
            <a:pPr lvl="1"/>
            <a:r>
              <a:rPr lang="en-US" dirty="0"/>
              <a:t>82 have depth data</a:t>
            </a:r>
          </a:p>
          <a:p>
            <a:pPr lvl="2"/>
            <a:r>
              <a:rPr lang="en-US" dirty="0"/>
              <a:t>Some are questionable (i.e. round numbers)</a:t>
            </a:r>
          </a:p>
          <a:p>
            <a:pPr lvl="1"/>
            <a:r>
              <a:rPr lang="en-US" dirty="0"/>
              <a:t>3 have estimated data (i.e. “1,000+”)</a:t>
            </a:r>
          </a:p>
          <a:p>
            <a:pPr lvl="1"/>
            <a:r>
              <a:rPr lang="en-US" dirty="0"/>
              <a:t>30 have no depth estimate</a:t>
            </a:r>
          </a:p>
          <a:p>
            <a:r>
              <a:rPr lang="en-US" dirty="0"/>
              <a:t>With good location data, need to complete work to assign each well to model grid cell</a:t>
            </a:r>
          </a:p>
          <a:p>
            <a:pPr lvl="1"/>
            <a:r>
              <a:rPr lang="en-US" dirty="0"/>
              <a:t>Wells with questionable, estimated, or no depth data will be designated with a provisional aquifer pending further analysis</a:t>
            </a:r>
          </a:p>
        </p:txBody>
      </p:sp>
    </p:spTree>
    <p:extLst>
      <p:ext uri="{BB962C8B-B14F-4D97-AF65-F5344CB8AC3E}">
        <p14:creationId xmlns:p14="http://schemas.microsoft.com/office/powerpoint/2010/main" val="331133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64B6-AC10-541E-86A4-9B763485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2386-6510-E688-9342-66EF6C33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Geologic Update and Updated Model Grid</a:t>
            </a:r>
          </a:p>
          <a:p>
            <a:r>
              <a:rPr lang="en-US" dirty="0"/>
              <a:t>Tech Memo Status</a:t>
            </a:r>
          </a:p>
          <a:p>
            <a:r>
              <a:rPr lang="en-US" dirty="0"/>
              <a:t>Permitted Well Aquifer Completion</a:t>
            </a:r>
          </a:p>
          <a:p>
            <a:r>
              <a:rPr lang="en-US" dirty="0"/>
              <a:t>Rainfall Event of July 23, 2024</a:t>
            </a:r>
          </a:p>
        </p:txBody>
      </p:sp>
    </p:spTree>
    <p:extLst>
      <p:ext uri="{BB962C8B-B14F-4D97-AF65-F5344CB8AC3E}">
        <p14:creationId xmlns:p14="http://schemas.microsoft.com/office/powerpoint/2010/main" val="159638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945B0-2048-8DA4-138A-9412CF8B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6" y="972022"/>
            <a:ext cx="5692776" cy="5676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BA39F-3FF8-5827-AEAA-B848C839A9D1}"/>
              </a:ext>
            </a:extLst>
          </p:cNvPr>
          <p:cNvSpPr txBox="1"/>
          <p:nvPr/>
        </p:nvSpPr>
        <p:spPr>
          <a:xfrm>
            <a:off x="4395936" y="298954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GMA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79A8A-9331-AB6A-430E-D8F416B1F6D3}"/>
              </a:ext>
            </a:extLst>
          </p:cNvPr>
          <p:cNvSpPr txBox="1"/>
          <p:nvPr/>
        </p:nvSpPr>
        <p:spPr>
          <a:xfrm>
            <a:off x="1657941" y="137254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GMA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97B86-2FBF-533B-DE74-BFEDDE0AE8B4}"/>
              </a:ext>
            </a:extLst>
          </p:cNvPr>
          <p:cNvSpPr txBox="1"/>
          <p:nvPr/>
        </p:nvSpPr>
        <p:spPr>
          <a:xfrm>
            <a:off x="3291648" y="48692"/>
            <a:ext cx="5692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KCGCD Permitted Well Locations</a:t>
            </a:r>
          </a:p>
          <a:p>
            <a:pPr algn="r"/>
            <a:r>
              <a:rPr lang="en-US" b="1" dirty="0"/>
              <a:t>Aquifer Designation Based on Permit Documentation</a:t>
            </a:r>
          </a:p>
          <a:p>
            <a:pPr algn="r"/>
            <a:r>
              <a:rPr lang="en-US" b="1" i="1" dirty="0">
                <a:solidFill>
                  <a:srgbClr val="FF0000"/>
                </a:solidFill>
              </a:rPr>
              <a:t>(Needs to be Corrected with Updated Geology)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91F50E-3D83-C5D8-4361-C786574E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28" y="4895140"/>
            <a:ext cx="3974996" cy="15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5C7-2429-58BE-B97E-EE864005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Permitted Wells and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CAB1-9917-A11F-5234-9D2541A7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Objective: Assign each permitted well to a zone associated with potential to impact Las Moras Springs</a:t>
            </a:r>
          </a:p>
          <a:p>
            <a:pPr lvl="1"/>
            <a:r>
              <a:rPr lang="en-US" dirty="0"/>
              <a:t>Three-dimensional concept based on location and completion of well (e.g. Austin Chalk vs. Edwards)</a:t>
            </a:r>
          </a:p>
          <a:p>
            <a:r>
              <a:rPr lang="en-US" dirty="0"/>
              <a:t>Combination of data and model results will be used</a:t>
            </a:r>
          </a:p>
          <a:p>
            <a:pPr lvl="1"/>
            <a:r>
              <a:rPr lang="en-US" dirty="0"/>
              <a:t>Example of how data can be used to inform zone assignment is response from rainfall event of July 23, 2024</a:t>
            </a:r>
          </a:p>
          <a:p>
            <a:pPr lvl="1"/>
            <a:r>
              <a:rPr lang="en-US" dirty="0"/>
              <a:t>Model can be used to supplement, interpolate, extrapolate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6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C3DB-D3D4-9B20-471A-595171F4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Rainfall Event of July 23,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A340-5BA7-28A4-3B25-7D2D7287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Rainfall summary</a:t>
            </a:r>
          </a:p>
          <a:p>
            <a:r>
              <a:rPr lang="en-US" dirty="0"/>
              <a:t>Las Moras Spring flow response to rainfall</a:t>
            </a:r>
          </a:p>
          <a:p>
            <a:r>
              <a:rPr lang="en-US" dirty="0"/>
              <a:t>Groundwater level response to rainfall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F7F37-3EC8-66E2-59D3-874DB3454C87}"/>
              </a:ext>
            </a:extLst>
          </p:cNvPr>
          <p:cNvSpPr txBox="1"/>
          <p:nvPr/>
        </p:nvSpPr>
        <p:spPr>
          <a:xfrm>
            <a:off x="1215060" y="4929808"/>
            <a:ext cx="642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For context, compared event rainfall and spring flow with statistical analysis completed last year (TM 23-16)</a:t>
            </a:r>
          </a:p>
        </p:txBody>
      </p:sp>
    </p:spTree>
    <p:extLst>
      <p:ext uri="{BB962C8B-B14F-4D97-AF65-F5344CB8AC3E}">
        <p14:creationId xmlns:p14="http://schemas.microsoft.com/office/powerpoint/2010/main" val="3352554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9D5F3-929E-9585-4C1D-56A9571A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78" y="0"/>
            <a:ext cx="527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7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8F50A606-539D-303B-D82D-1D11D7C35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414" y="550642"/>
            <a:ext cx="5027171" cy="60254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BF4B37-7426-E593-5A89-540B9B75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94"/>
            <a:ext cx="7886700" cy="390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Box and Whisker Plot Legend</a:t>
            </a:r>
          </a:p>
        </p:txBody>
      </p:sp>
    </p:spTree>
    <p:extLst>
      <p:ext uri="{BB962C8B-B14F-4D97-AF65-F5344CB8AC3E}">
        <p14:creationId xmlns:p14="http://schemas.microsoft.com/office/powerpoint/2010/main" val="3335644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41DD6-BB5A-EE01-92CC-3EA1C89A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512405"/>
            <a:ext cx="7587343" cy="59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41DD6-BB5A-EE01-92CC-3EA1C89A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512405"/>
            <a:ext cx="7587343" cy="5961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52F32-D199-670C-2885-D97FB17DF62D}"/>
              </a:ext>
            </a:extLst>
          </p:cNvPr>
          <p:cNvSpPr/>
          <p:nvPr/>
        </p:nvSpPr>
        <p:spPr>
          <a:xfrm>
            <a:off x="4790661" y="4263888"/>
            <a:ext cx="347870" cy="795130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BB95C-51D0-4C3B-1275-8ED4455B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489496"/>
            <a:ext cx="7046843" cy="59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2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BB95C-51D0-4C3B-1275-8ED4455B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489496"/>
            <a:ext cx="7046843" cy="5971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A420FE-81C3-E1BF-1A01-E724E9A200F3}"/>
              </a:ext>
            </a:extLst>
          </p:cNvPr>
          <p:cNvSpPr/>
          <p:nvPr/>
        </p:nvSpPr>
        <p:spPr>
          <a:xfrm>
            <a:off x="3617844" y="5804452"/>
            <a:ext cx="2166730" cy="27829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6847B-11AB-987A-679A-107F3D42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278296"/>
            <a:ext cx="8400489" cy="61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BA8A8-8DF5-271B-1893-CDA141F9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30" y="137834"/>
            <a:ext cx="4731027" cy="66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4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DA7E7-616C-E0D9-2BBB-F2553CCA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13" y="425168"/>
            <a:ext cx="8165948" cy="59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6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0E2D5-F1AB-76A0-B549-9A952E84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6" y="589249"/>
            <a:ext cx="7275442" cy="56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15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0E2D5-F1AB-76A0-B549-9A952E84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6" y="589249"/>
            <a:ext cx="7275442" cy="56181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9CB8EE-1C62-3EFB-27C6-191D51CC1C66}"/>
              </a:ext>
            </a:extLst>
          </p:cNvPr>
          <p:cNvSpPr/>
          <p:nvPr/>
        </p:nvSpPr>
        <p:spPr>
          <a:xfrm>
            <a:off x="4989443" y="3717235"/>
            <a:ext cx="1053549" cy="864704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2C106-D5C3-6450-AB69-0F28B746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21" y="342310"/>
            <a:ext cx="7241070" cy="59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6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2C106-D5C3-6450-AB69-0F28B746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21" y="342310"/>
            <a:ext cx="7241070" cy="5949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99E059-2B61-8B38-44FA-C16A30C9E035}"/>
              </a:ext>
            </a:extLst>
          </p:cNvPr>
          <p:cNvSpPr/>
          <p:nvPr/>
        </p:nvSpPr>
        <p:spPr>
          <a:xfrm>
            <a:off x="4412973" y="5695122"/>
            <a:ext cx="742743" cy="27829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1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2B504-A036-0AFD-6D78-F9E7E9E3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27" y="457811"/>
            <a:ext cx="7263443" cy="60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9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2B504-A036-0AFD-6D78-F9E7E9E3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27" y="457811"/>
            <a:ext cx="7263443" cy="60821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B83C4D-FF4B-3F73-B4F7-BC5845FBE819}"/>
              </a:ext>
            </a:extLst>
          </p:cNvPr>
          <p:cNvSpPr/>
          <p:nvPr/>
        </p:nvSpPr>
        <p:spPr>
          <a:xfrm>
            <a:off x="3448878" y="5804452"/>
            <a:ext cx="1500809" cy="27829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1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D37C-FE25-0923-D7F5-BA0B56C1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Rainfall and Recharge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E49E-059B-DF71-F44D-B437D225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TM 23-10 estimated recharge based on rainfall</a:t>
            </a:r>
          </a:p>
          <a:p>
            <a:r>
              <a:rPr lang="en-US" dirty="0"/>
              <a:t>Rainfall in winter has a higher recharge rate than rainfall in summer (evaporation)</a:t>
            </a:r>
          </a:p>
          <a:p>
            <a:r>
              <a:rPr lang="en-US" dirty="0"/>
              <a:t>For summer quarter (July to September) – recharge to Edwards formation (old model designation):</a:t>
            </a:r>
          </a:p>
          <a:p>
            <a:pPr lvl="1"/>
            <a:r>
              <a:rPr lang="en-US" dirty="0"/>
              <a:t>3.13 in rainfall =   7,238 AF recharge</a:t>
            </a:r>
          </a:p>
          <a:p>
            <a:pPr lvl="1"/>
            <a:r>
              <a:rPr lang="en-US" dirty="0"/>
              <a:t>6.14 in rainfall = 14,198 AF recharge </a:t>
            </a:r>
          </a:p>
        </p:txBody>
      </p:sp>
    </p:spTree>
    <p:extLst>
      <p:ext uri="{BB962C8B-B14F-4D97-AF65-F5344CB8AC3E}">
        <p14:creationId xmlns:p14="http://schemas.microsoft.com/office/powerpoint/2010/main" val="2719742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17EA-EDB2-1F0A-42E2-376CF4A9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Spring Flow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ACA3-C417-F9D9-72E5-FE789197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7947"/>
            <a:ext cx="7886700" cy="4209015"/>
          </a:xfrm>
        </p:spPr>
        <p:txBody>
          <a:bodyPr/>
          <a:lstStyle/>
          <a:p>
            <a:r>
              <a:rPr lang="en-US" dirty="0"/>
              <a:t>Spring flow of 30 cfs</a:t>
            </a:r>
          </a:p>
          <a:p>
            <a:pPr lvl="1"/>
            <a:r>
              <a:rPr lang="en-US" dirty="0"/>
              <a:t>60 AF/day</a:t>
            </a:r>
          </a:p>
          <a:p>
            <a:pPr lvl="1"/>
            <a:r>
              <a:rPr lang="en-US" dirty="0"/>
              <a:t>1,800 AF/month</a:t>
            </a:r>
          </a:p>
          <a:p>
            <a:r>
              <a:rPr lang="en-US" dirty="0"/>
              <a:t>Spring flow of 20 cfs</a:t>
            </a:r>
          </a:p>
          <a:p>
            <a:pPr lvl="1"/>
            <a:r>
              <a:rPr lang="en-US" dirty="0"/>
              <a:t>40 AF/day</a:t>
            </a:r>
          </a:p>
          <a:p>
            <a:pPr lvl="1"/>
            <a:r>
              <a:rPr lang="en-US" dirty="0"/>
              <a:t>1,200 AF/month</a:t>
            </a:r>
          </a:p>
        </p:txBody>
      </p:sp>
    </p:spTree>
    <p:extLst>
      <p:ext uri="{BB962C8B-B14F-4D97-AF65-F5344CB8AC3E}">
        <p14:creationId xmlns:p14="http://schemas.microsoft.com/office/powerpoint/2010/main" val="2258988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6CC2-EEB0-9BA1-F355-D70AAF5B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Level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2BB4-59FD-1467-3D1C-6A086C288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wells increased more than others</a:t>
            </a:r>
          </a:p>
          <a:p>
            <a:pPr lvl="1"/>
            <a:r>
              <a:rPr lang="en-US" dirty="0"/>
              <a:t>Aquifer completion (Edwards vs. Austin Chalk)</a:t>
            </a:r>
          </a:p>
          <a:p>
            <a:pPr lvl="1"/>
            <a:r>
              <a:rPr lang="en-US" dirty="0"/>
              <a:t>Location of rain</a:t>
            </a:r>
          </a:p>
        </p:txBody>
      </p:sp>
    </p:spTree>
    <p:extLst>
      <p:ext uri="{BB962C8B-B14F-4D97-AF65-F5344CB8AC3E}">
        <p14:creationId xmlns:p14="http://schemas.microsoft.com/office/powerpoint/2010/main" val="208823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CA88-5FA4-4CEB-A897-E3E18AA3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Update Resulted in Modified Model 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5120-4B3A-29CF-5080-630BB586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1 = Alluvium</a:t>
            </a:r>
          </a:p>
          <a:p>
            <a:r>
              <a:rPr lang="en-US" dirty="0"/>
              <a:t>Layer 2 = Austin Chalk</a:t>
            </a:r>
          </a:p>
          <a:p>
            <a:r>
              <a:rPr lang="en-US" dirty="0"/>
              <a:t>Layer 3 = Eagle Ford Shale</a:t>
            </a:r>
          </a:p>
          <a:p>
            <a:r>
              <a:rPr lang="en-US" dirty="0"/>
              <a:t>Layer 4 = Grayson Shale (Del Rio Clay)</a:t>
            </a:r>
          </a:p>
          <a:p>
            <a:r>
              <a:rPr lang="en-US" dirty="0"/>
              <a:t>Layer 5 = Georgetown Limestone (Salmon Peak)</a:t>
            </a:r>
          </a:p>
          <a:p>
            <a:r>
              <a:rPr lang="en-US" dirty="0"/>
              <a:t>Layer 6 = McKnight Formation</a:t>
            </a:r>
          </a:p>
          <a:p>
            <a:r>
              <a:rPr lang="en-US" dirty="0"/>
              <a:t>Layer 7 = West Nueces Formation</a:t>
            </a:r>
          </a:p>
          <a:p>
            <a:r>
              <a:rPr lang="en-US" dirty="0"/>
              <a:t>Layer 8 = Glen Rose</a:t>
            </a:r>
          </a:p>
        </p:txBody>
      </p:sp>
    </p:spTree>
    <p:extLst>
      <p:ext uri="{BB962C8B-B14F-4D97-AF65-F5344CB8AC3E}">
        <p14:creationId xmlns:p14="http://schemas.microsoft.com/office/powerpoint/2010/main" val="2730288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09385-6CA1-3897-DFE8-01536843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0" y="0"/>
            <a:ext cx="885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5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91AC43-0CEC-53BD-6156-8AD6F779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60668"/>
            <a:ext cx="8542760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9E66E-F1B9-46EA-DD4B-A8393C15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60668"/>
            <a:ext cx="8542760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0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A1F44-9B1B-8E41-FCF4-1C20D332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48" y="198557"/>
            <a:ext cx="8179904" cy="6460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53807-20DB-F47D-7FB0-A14C15D6D8FF}"/>
              </a:ext>
            </a:extLst>
          </p:cNvPr>
          <p:cNvSpPr txBox="1"/>
          <p:nvPr/>
        </p:nvSpPr>
        <p:spPr>
          <a:xfrm>
            <a:off x="69574" y="139147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6 miles NW of</a:t>
            </a:r>
          </a:p>
          <a:p>
            <a:r>
              <a:rPr lang="en-US" dirty="0"/>
              <a:t>Brackettville on 334</a:t>
            </a:r>
          </a:p>
        </p:txBody>
      </p:sp>
    </p:spTree>
    <p:extLst>
      <p:ext uri="{BB962C8B-B14F-4D97-AF65-F5344CB8AC3E}">
        <p14:creationId xmlns:p14="http://schemas.microsoft.com/office/powerpoint/2010/main" val="4266817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0AE1F-10CB-EEEA-5168-46FF6AE4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60668"/>
            <a:ext cx="8542760" cy="6736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A477A-EE14-B09C-2C59-599F8BA87A2A}"/>
              </a:ext>
            </a:extLst>
          </p:cNvPr>
          <p:cNvSpPr txBox="1"/>
          <p:nvPr/>
        </p:nvSpPr>
        <p:spPr>
          <a:xfrm>
            <a:off x="69574" y="139147"/>
            <a:ext cx="251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Adjacent to Pinto Creek</a:t>
            </a:r>
          </a:p>
          <a:p>
            <a:r>
              <a:rPr lang="en-US" dirty="0"/>
              <a:t>Southwest of 3008</a:t>
            </a:r>
          </a:p>
        </p:txBody>
      </p:sp>
    </p:spTree>
    <p:extLst>
      <p:ext uri="{BB962C8B-B14F-4D97-AF65-F5344CB8AC3E}">
        <p14:creationId xmlns:p14="http://schemas.microsoft.com/office/powerpoint/2010/main" val="3385996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A96F9-C1B6-73B0-124D-751215B2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1" y="272269"/>
            <a:ext cx="8388626" cy="63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0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7F4E9-1E6D-3C3E-0A6D-CD1FE9FA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6" y="208721"/>
            <a:ext cx="8355127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2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3AC19-7F1E-A4A0-E2F0-01454944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" y="264764"/>
            <a:ext cx="8259418" cy="6366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E6B436-3A30-297B-B893-C38DAA758617}"/>
              </a:ext>
            </a:extLst>
          </p:cNvPr>
          <p:cNvSpPr txBox="1"/>
          <p:nvPr/>
        </p:nvSpPr>
        <p:spPr>
          <a:xfrm>
            <a:off x="69574" y="139147"/>
            <a:ext cx="268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Part of Pinto Valley</a:t>
            </a:r>
          </a:p>
          <a:p>
            <a:r>
              <a:rPr lang="en-US" dirty="0"/>
              <a:t>Shahan</a:t>
            </a:r>
          </a:p>
        </p:txBody>
      </p:sp>
    </p:spTree>
    <p:extLst>
      <p:ext uri="{BB962C8B-B14F-4D97-AF65-F5344CB8AC3E}">
        <p14:creationId xmlns:p14="http://schemas.microsoft.com/office/powerpoint/2010/main" val="65359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28-328D-4699-97C7-BEB6765B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 Creek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34E30-3879-5565-376E-BDFA31196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037" y="1601237"/>
            <a:ext cx="5357926" cy="480218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F78606-3836-86B0-3387-AEF211B85A08}"/>
              </a:ext>
            </a:extLst>
          </p:cNvPr>
          <p:cNvSpPr/>
          <p:nvPr/>
        </p:nvSpPr>
        <p:spPr>
          <a:xfrm rot="1816142">
            <a:off x="3867298" y="3083011"/>
            <a:ext cx="1036424" cy="15403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36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92CEF-AB40-CA2A-C585-B9301C47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60668"/>
            <a:ext cx="8542760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CA88-5FA4-4CEB-A897-E3E18AA3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Update Resulted in Modified Model 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5120-4B3A-29CF-5080-630BB586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1 = Alluvium</a:t>
            </a:r>
          </a:p>
          <a:p>
            <a:r>
              <a:rPr lang="en-US" dirty="0"/>
              <a:t>Layer 2 = Austin Chalk</a:t>
            </a:r>
          </a:p>
          <a:p>
            <a:r>
              <a:rPr lang="en-US" dirty="0"/>
              <a:t>Layer 3 = Eagle Ford Shale</a:t>
            </a:r>
          </a:p>
          <a:p>
            <a:r>
              <a:rPr lang="en-US" dirty="0"/>
              <a:t>Layer 4 = Grayson Shale (Del Rio Clay)</a:t>
            </a:r>
          </a:p>
          <a:p>
            <a:r>
              <a:rPr lang="en-US" dirty="0"/>
              <a:t>Layer 5 = Georgetown Limestone (Salmon Peak)</a:t>
            </a:r>
          </a:p>
          <a:p>
            <a:r>
              <a:rPr lang="en-US" dirty="0"/>
              <a:t>Layer 6 = McKnight Formation</a:t>
            </a:r>
          </a:p>
          <a:p>
            <a:r>
              <a:rPr lang="en-US" dirty="0"/>
              <a:t>Layer 7 = West Nueces Formation</a:t>
            </a:r>
          </a:p>
          <a:p>
            <a:r>
              <a:rPr lang="en-US" dirty="0"/>
              <a:t>Layer 8 = Glen Rose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856EE-C80B-E268-AD14-15A1438806EA}"/>
              </a:ext>
            </a:extLst>
          </p:cNvPr>
          <p:cNvSpPr/>
          <p:nvPr/>
        </p:nvSpPr>
        <p:spPr>
          <a:xfrm>
            <a:off x="434837" y="3830777"/>
            <a:ext cx="8080513" cy="1586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425CF-244F-19BF-0843-E8BE680458DD}"/>
              </a:ext>
            </a:extLst>
          </p:cNvPr>
          <p:cNvSpPr txBox="1"/>
          <p:nvPr/>
        </p:nvSpPr>
        <p:spPr>
          <a:xfrm>
            <a:off x="342134" y="3240089"/>
            <a:ext cx="28557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Edwards Aquifer</a:t>
            </a:r>
          </a:p>
        </p:txBody>
      </p:sp>
    </p:spTree>
    <p:extLst>
      <p:ext uri="{BB962C8B-B14F-4D97-AF65-F5344CB8AC3E}">
        <p14:creationId xmlns:p14="http://schemas.microsoft.com/office/powerpoint/2010/main" val="3195585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62BB-624C-551D-2D31-9E675A05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Moras Spring vs. Pinto Valley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322F-6EF7-5E31-B619-5308A42C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 Moras Spring, FCS wells, and City of Brackettville wells</a:t>
            </a:r>
          </a:p>
          <a:p>
            <a:pPr lvl="1"/>
            <a:r>
              <a:rPr lang="en-US" dirty="0"/>
              <a:t>May be part of a deeper flow system</a:t>
            </a:r>
          </a:p>
          <a:p>
            <a:pPr lvl="1"/>
            <a:r>
              <a:rPr lang="en-US" dirty="0"/>
              <a:t>Benefitted from rain in northeast part of Kinney County and north of Kinney County</a:t>
            </a:r>
          </a:p>
          <a:p>
            <a:r>
              <a:rPr lang="en-US" dirty="0"/>
              <a:t>Pinto Valley </a:t>
            </a:r>
          </a:p>
          <a:p>
            <a:pPr lvl="1"/>
            <a:r>
              <a:rPr lang="en-US" dirty="0"/>
              <a:t>May be limited to a shallow flow system</a:t>
            </a:r>
          </a:p>
          <a:p>
            <a:pPr lvl="2"/>
            <a:r>
              <a:rPr lang="en-US" dirty="0"/>
              <a:t>Less rain than other areas</a:t>
            </a:r>
          </a:p>
          <a:p>
            <a:pPr lvl="1"/>
            <a:r>
              <a:rPr lang="en-US" dirty="0"/>
              <a:t>Did not benefit as much in terms of groundwater level recovery</a:t>
            </a:r>
          </a:p>
        </p:txBody>
      </p:sp>
    </p:spTree>
    <p:extLst>
      <p:ext uri="{BB962C8B-B14F-4D97-AF65-F5344CB8AC3E}">
        <p14:creationId xmlns:p14="http://schemas.microsoft.com/office/powerpoint/2010/main" val="313914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82375AC-0784-BB61-2133-EF03FF5B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30" y="1302875"/>
            <a:ext cx="6084693" cy="5256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561E0-402A-57BA-A816-747DA994EEB4}"/>
              </a:ext>
            </a:extLst>
          </p:cNvPr>
          <p:cNvSpPr txBox="1"/>
          <p:nvPr/>
        </p:nvSpPr>
        <p:spPr>
          <a:xfrm>
            <a:off x="2171011" y="144672"/>
            <a:ext cx="4840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Possible Flow Paths</a:t>
            </a:r>
          </a:p>
          <a:p>
            <a:pPr algn="ctr"/>
            <a:r>
              <a:rPr lang="en-US" sz="3200" b="1" dirty="0"/>
              <a:t>(To Be Tested with Model)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9ACD84-1B05-E3D2-F6A9-CB7BA9137041}"/>
              </a:ext>
            </a:extLst>
          </p:cNvPr>
          <p:cNvCxnSpPr/>
          <p:nvPr/>
        </p:nvCxnSpPr>
        <p:spPr>
          <a:xfrm flipH="1">
            <a:off x="3807720" y="2996896"/>
            <a:ext cx="1093304" cy="93427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9E5C83-A267-5D42-CE7D-C00868AB8C7F}"/>
              </a:ext>
            </a:extLst>
          </p:cNvPr>
          <p:cNvCxnSpPr>
            <a:cxnSpLocks/>
          </p:cNvCxnSpPr>
          <p:nvPr/>
        </p:nvCxnSpPr>
        <p:spPr>
          <a:xfrm flipH="1">
            <a:off x="4790382" y="3729892"/>
            <a:ext cx="288234" cy="1353357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106CC0-4160-C2AD-8F46-4ED176325E98}"/>
              </a:ext>
            </a:extLst>
          </p:cNvPr>
          <p:cNvCxnSpPr>
            <a:cxnSpLocks/>
          </p:cNvCxnSpPr>
          <p:nvPr/>
        </p:nvCxnSpPr>
        <p:spPr>
          <a:xfrm>
            <a:off x="6419699" y="2633530"/>
            <a:ext cx="853126" cy="485444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9780EB-D3BD-3BE7-09F5-8ABD80AD532B}"/>
              </a:ext>
            </a:extLst>
          </p:cNvPr>
          <p:cNvCxnSpPr>
            <a:cxnSpLocks/>
          </p:cNvCxnSpPr>
          <p:nvPr/>
        </p:nvCxnSpPr>
        <p:spPr>
          <a:xfrm flipH="1">
            <a:off x="6208732" y="3859100"/>
            <a:ext cx="234545" cy="133007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281FD-A728-8724-3E5A-2A5407D0D640}"/>
              </a:ext>
            </a:extLst>
          </p:cNvPr>
          <p:cNvCxnSpPr/>
          <p:nvPr/>
        </p:nvCxnSpPr>
        <p:spPr>
          <a:xfrm flipH="1">
            <a:off x="3072453" y="1715729"/>
            <a:ext cx="1093304" cy="93427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1CE2FD-9443-4E42-A5F3-33E6E2EB950D}"/>
              </a:ext>
            </a:extLst>
          </p:cNvPr>
          <p:cNvCxnSpPr>
            <a:cxnSpLocks/>
          </p:cNvCxnSpPr>
          <p:nvPr/>
        </p:nvCxnSpPr>
        <p:spPr>
          <a:xfrm>
            <a:off x="353136" y="1960181"/>
            <a:ext cx="0" cy="733323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8C859B-3083-E403-F67D-8AF976786912}"/>
              </a:ext>
            </a:extLst>
          </p:cNvPr>
          <p:cNvSpPr txBox="1"/>
          <p:nvPr/>
        </p:nvSpPr>
        <p:spPr>
          <a:xfrm>
            <a:off x="580447" y="2003676"/>
            <a:ext cx="180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“Shallow” Flow</a:t>
            </a:r>
          </a:p>
          <a:p>
            <a:r>
              <a:rPr lang="en-US" b="1" dirty="0">
                <a:solidFill>
                  <a:srgbClr val="FF0000"/>
                </a:solidFill>
              </a:rPr>
              <a:t> System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7BC828E-C399-12E3-55FC-3316D9216C8E}"/>
              </a:ext>
            </a:extLst>
          </p:cNvPr>
          <p:cNvCxnSpPr>
            <a:cxnSpLocks/>
          </p:cNvCxnSpPr>
          <p:nvPr/>
        </p:nvCxnSpPr>
        <p:spPr>
          <a:xfrm>
            <a:off x="5534039" y="1910328"/>
            <a:ext cx="944432" cy="186829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91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82375AC-0784-BB61-2133-EF03FF5B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30" y="1302875"/>
            <a:ext cx="6084693" cy="5256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561E0-402A-57BA-A816-747DA994EEB4}"/>
              </a:ext>
            </a:extLst>
          </p:cNvPr>
          <p:cNvSpPr txBox="1"/>
          <p:nvPr/>
        </p:nvSpPr>
        <p:spPr>
          <a:xfrm>
            <a:off x="2171011" y="144672"/>
            <a:ext cx="4840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Possible Flow Paths</a:t>
            </a:r>
          </a:p>
          <a:p>
            <a:pPr algn="ctr"/>
            <a:r>
              <a:rPr lang="en-US" sz="3200" b="1" dirty="0"/>
              <a:t>(To Be Tested with Model)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89A928-A04F-E76F-DB09-CFC19D44285C}"/>
              </a:ext>
            </a:extLst>
          </p:cNvPr>
          <p:cNvCxnSpPr>
            <a:cxnSpLocks/>
          </p:cNvCxnSpPr>
          <p:nvPr/>
        </p:nvCxnSpPr>
        <p:spPr>
          <a:xfrm flipH="1">
            <a:off x="5242265" y="1795029"/>
            <a:ext cx="1687314" cy="1809054"/>
          </a:xfrm>
          <a:prstGeom prst="straightConnector1">
            <a:avLst/>
          </a:prstGeom>
          <a:ln w="66675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7A28A9-D448-9E4D-0B4F-B268E7E8E116}"/>
              </a:ext>
            </a:extLst>
          </p:cNvPr>
          <p:cNvCxnSpPr>
            <a:cxnSpLocks/>
          </p:cNvCxnSpPr>
          <p:nvPr/>
        </p:nvCxnSpPr>
        <p:spPr>
          <a:xfrm flipH="1">
            <a:off x="4968282" y="1117779"/>
            <a:ext cx="320106" cy="1758473"/>
          </a:xfrm>
          <a:prstGeom prst="straightConnector1">
            <a:avLst/>
          </a:prstGeom>
          <a:ln w="66675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760131-6231-62B0-72DC-DC272AF7B08A}"/>
              </a:ext>
            </a:extLst>
          </p:cNvPr>
          <p:cNvCxnSpPr>
            <a:cxnSpLocks/>
          </p:cNvCxnSpPr>
          <p:nvPr/>
        </p:nvCxnSpPr>
        <p:spPr>
          <a:xfrm flipH="1">
            <a:off x="326529" y="2832589"/>
            <a:ext cx="26607" cy="815955"/>
          </a:xfrm>
          <a:prstGeom prst="straightConnector1">
            <a:avLst/>
          </a:prstGeom>
          <a:ln w="66675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7BADA72-7ACA-F47C-711E-71BE57EB9610}"/>
              </a:ext>
            </a:extLst>
          </p:cNvPr>
          <p:cNvSpPr txBox="1"/>
          <p:nvPr/>
        </p:nvSpPr>
        <p:spPr>
          <a:xfrm>
            <a:off x="580447" y="2917400"/>
            <a:ext cx="150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“Deep” Flow</a:t>
            </a:r>
          </a:p>
          <a:p>
            <a:r>
              <a:rPr lang="en-US" b="1" dirty="0">
                <a:solidFill>
                  <a:srgbClr val="0000FF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870980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82375AC-0784-BB61-2133-EF03FF5B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30" y="1302875"/>
            <a:ext cx="6084693" cy="5256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561E0-402A-57BA-A816-747DA994EEB4}"/>
              </a:ext>
            </a:extLst>
          </p:cNvPr>
          <p:cNvSpPr txBox="1"/>
          <p:nvPr/>
        </p:nvSpPr>
        <p:spPr>
          <a:xfrm>
            <a:off x="2171011" y="144672"/>
            <a:ext cx="4840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Possible Flow Paths</a:t>
            </a:r>
          </a:p>
          <a:p>
            <a:pPr algn="ctr"/>
            <a:r>
              <a:rPr lang="en-US" sz="3200" b="1" dirty="0"/>
              <a:t>(To Be Tested with Model)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9ACD84-1B05-E3D2-F6A9-CB7BA9137041}"/>
              </a:ext>
            </a:extLst>
          </p:cNvPr>
          <p:cNvCxnSpPr/>
          <p:nvPr/>
        </p:nvCxnSpPr>
        <p:spPr>
          <a:xfrm flipH="1">
            <a:off x="3807720" y="2996896"/>
            <a:ext cx="1093304" cy="93427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9E5C83-A267-5D42-CE7D-C00868AB8C7F}"/>
              </a:ext>
            </a:extLst>
          </p:cNvPr>
          <p:cNvCxnSpPr>
            <a:cxnSpLocks/>
          </p:cNvCxnSpPr>
          <p:nvPr/>
        </p:nvCxnSpPr>
        <p:spPr>
          <a:xfrm flipH="1">
            <a:off x="4790382" y="3729892"/>
            <a:ext cx="288234" cy="1353357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106CC0-4160-C2AD-8F46-4ED176325E98}"/>
              </a:ext>
            </a:extLst>
          </p:cNvPr>
          <p:cNvCxnSpPr>
            <a:cxnSpLocks/>
          </p:cNvCxnSpPr>
          <p:nvPr/>
        </p:nvCxnSpPr>
        <p:spPr>
          <a:xfrm>
            <a:off x="6419699" y="2633530"/>
            <a:ext cx="853126" cy="485444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9780EB-D3BD-3BE7-09F5-8ABD80AD532B}"/>
              </a:ext>
            </a:extLst>
          </p:cNvPr>
          <p:cNvCxnSpPr>
            <a:cxnSpLocks/>
          </p:cNvCxnSpPr>
          <p:nvPr/>
        </p:nvCxnSpPr>
        <p:spPr>
          <a:xfrm flipH="1">
            <a:off x="6208732" y="3859100"/>
            <a:ext cx="234545" cy="133007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281FD-A728-8724-3E5A-2A5407D0D640}"/>
              </a:ext>
            </a:extLst>
          </p:cNvPr>
          <p:cNvCxnSpPr/>
          <p:nvPr/>
        </p:nvCxnSpPr>
        <p:spPr>
          <a:xfrm flipH="1">
            <a:off x="3072453" y="1715729"/>
            <a:ext cx="1093304" cy="93427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1CE2FD-9443-4E42-A5F3-33E6E2EB950D}"/>
              </a:ext>
            </a:extLst>
          </p:cNvPr>
          <p:cNvCxnSpPr>
            <a:cxnSpLocks/>
          </p:cNvCxnSpPr>
          <p:nvPr/>
        </p:nvCxnSpPr>
        <p:spPr>
          <a:xfrm>
            <a:off x="353136" y="1960181"/>
            <a:ext cx="0" cy="733323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89A928-A04F-E76F-DB09-CFC19D44285C}"/>
              </a:ext>
            </a:extLst>
          </p:cNvPr>
          <p:cNvCxnSpPr>
            <a:cxnSpLocks/>
          </p:cNvCxnSpPr>
          <p:nvPr/>
        </p:nvCxnSpPr>
        <p:spPr>
          <a:xfrm flipH="1">
            <a:off x="5242265" y="1795029"/>
            <a:ext cx="1687314" cy="1809054"/>
          </a:xfrm>
          <a:prstGeom prst="straightConnector1">
            <a:avLst/>
          </a:prstGeom>
          <a:ln w="66675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7A28A9-D448-9E4D-0B4F-B268E7E8E116}"/>
              </a:ext>
            </a:extLst>
          </p:cNvPr>
          <p:cNvCxnSpPr>
            <a:cxnSpLocks/>
          </p:cNvCxnSpPr>
          <p:nvPr/>
        </p:nvCxnSpPr>
        <p:spPr>
          <a:xfrm flipH="1">
            <a:off x="4968282" y="1117779"/>
            <a:ext cx="320106" cy="1758473"/>
          </a:xfrm>
          <a:prstGeom prst="straightConnector1">
            <a:avLst/>
          </a:prstGeom>
          <a:ln w="66675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760131-6231-62B0-72DC-DC272AF7B08A}"/>
              </a:ext>
            </a:extLst>
          </p:cNvPr>
          <p:cNvCxnSpPr>
            <a:cxnSpLocks/>
          </p:cNvCxnSpPr>
          <p:nvPr/>
        </p:nvCxnSpPr>
        <p:spPr>
          <a:xfrm flipH="1">
            <a:off x="326529" y="2832589"/>
            <a:ext cx="26607" cy="815955"/>
          </a:xfrm>
          <a:prstGeom prst="straightConnector1">
            <a:avLst/>
          </a:prstGeom>
          <a:ln w="66675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8C859B-3083-E403-F67D-8AF976786912}"/>
              </a:ext>
            </a:extLst>
          </p:cNvPr>
          <p:cNvSpPr txBox="1"/>
          <p:nvPr/>
        </p:nvSpPr>
        <p:spPr>
          <a:xfrm>
            <a:off x="580447" y="2003676"/>
            <a:ext cx="180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“Shallow” Flow</a:t>
            </a:r>
          </a:p>
          <a:p>
            <a:r>
              <a:rPr lang="en-US" b="1" dirty="0">
                <a:solidFill>
                  <a:srgbClr val="FF0000"/>
                </a:solidFill>
              </a:rPr>
              <a:t>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BADA72-7ACA-F47C-711E-71BE57EB9610}"/>
              </a:ext>
            </a:extLst>
          </p:cNvPr>
          <p:cNvSpPr txBox="1"/>
          <p:nvPr/>
        </p:nvSpPr>
        <p:spPr>
          <a:xfrm>
            <a:off x="580447" y="2917400"/>
            <a:ext cx="150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“Deep” Flow</a:t>
            </a:r>
          </a:p>
          <a:p>
            <a:r>
              <a:rPr lang="en-US" b="1" dirty="0">
                <a:solidFill>
                  <a:srgbClr val="0000FF"/>
                </a:solidFill>
              </a:rPr>
              <a:t> System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7BC828E-C399-12E3-55FC-3316D9216C8E}"/>
              </a:ext>
            </a:extLst>
          </p:cNvPr>
          <p:cNvCxnSpPr>
            <a:cxnSpLocks/>
          </p:cNvCxnSpPr>
          <p:nvPr/>
        </p:nvCxnSpPr>
        <p:spPr>
          <a:xfrm>
            <a:off x="5534039" y="1910328"/>
            <a:ext cx="944432" cy="186829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61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BA8A8-8DF5-271B-1893-CDA141F9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30" y="137834"/>
            <a:ext cx="4731027" cy="66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9E546-5737-875B-5DF0-9F95DF23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561E0-402A-57BA-A816-747DA994EEB4}"/>
              </a:ext>
            </a:extLst>
          </p:cNvPr>
          <p:cNvSpPr txBox="1"/>
          <p:nvPr/>
        </p:nvSpPr>
        <p:spPr>
          <a:xfrm>
            <a:off x="1843561" y="165563"/>
            <a:ext cx="545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Alluvium Thickness (Layer 1)</a:t>
            </a:r>
          </a:p>
        </p:txBody>
      </p:sp>
    </p:spTree>
    <p:extLst>
      <p:ext uri="{BB962C8B-B14F-4D97-AF65-F5344CB8AC3E}">
        <p14:creationId xmlns:p14="http://schemas.microsoft.com/office/powerpoint/2010/main" val="255187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0594E-3FAF-F9BF-E38D-7ACABFC1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2C1D5-7AAA-6286-95B6-9D8D53C4FA7D}"/>
              </a:ext>
            </a:extLst>
          </p:cNvPr>
          <p:cNvSpPr txBox="1"/>
          <p:nvPr/>
        </p:nvSpPr>
        <p:spPr>
          <a:xfrm>
            <a:off x="1483783" y="165563"/>
            <a:ext cx="617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Austin Chalk Thickness (Layer 2)</a:t>
            </a:r>
          </a:p>
        </p:txBody>
      </p:sp>
    </p:spTree>
    <p:extLst>
      <p:ext uri="{BB962C8B-B14F-4D97-AF65-F5344CB8AC3E}">
        <p14:creationId xmlns:p14="http://schemas.microsoft.com/office/powerpoint/2010/main" val="155345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A7AE2-C2A0-DAF4-9731-B0907C5D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06B05-9468-D028-6A9B-7F40D2139E05}"/>
              </a:ext>
            </a:extLst>
          </p:cNvPr>
          <p:cNvSpPr txBox="1"/>
          <p:nvPr/>
        </p:nvSpPr>
        <p:spPr>
          <a:xfrm>
            <a:off x="1126313" y="165563"/>
            <a:ext cx="689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Eagle Ford Shale Thickness (Layer 3)</a:t>
            </a:r>
          </a:p>
        </p:txBody>
      </p:sp>
    </p:spTree>
    <p:extLst>
      <p:ext uri="{BB962C8B-B14F-4D97-AF65-F5344CB8AC3E}">
        <p14:creationId xmlns:p14="http://schemas.microsoft.com/office/powerpoint/2010/main" val="5235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E85D1-60D0-4DD4-C8F9-D97698B1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09" y="750338"/>
            <a:ext cx="4640982" cy="535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2C7F7-A22C-FB3B-4F61-84575BC74C39}"/>
              </a:ext>
            </a:extLst>
          </p:cNvPr>
          <p:cNvSpPr txBox="1"/>
          <p:nvPr/>
        </p:nvSpPr>
        <p:spPr>
          <a:xfrm>
            <a:off x="41401" y="165563"/>
            <a:ext cx="906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Grayson Shale (Del Rio Clay) Thickness (Layer 4)</a:t>
            </a:r>
          </a:p>
        </p:txBody>
      </p:sp>
    </p:spTree>
    <p:extLst>
      <p:ext uri="{BB962C8B-B14F-4D97-AF65-F5344CB8AC3E}">
        <p14:creationId xmlns:p14="http://schemas.microsoft.com/office/powerpoint/2010/main" val="323960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883</Words>
  <Application>Microsoft Office PowerPoint</Application>
  <PresentationFormat>On-screen Show (4:3)</PresentationFormat>
  <Paragraphs>133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Aptos</vt:lpstr>
      <vt:lpstr>Aptos Display</vt:lpstr>
      <vt:lpstr>Arial</vt:lpstr>
      <vt:lpstr>Office Theme</vt:lpstr>
      <vt:lpstr>Agenda Item 11: Update on Groundwater Model Development</vt:lpstr>
      <vt:lpstr>Topics</vt:lpstr>
      <vt:lpstr>PowerPoint Presentation</vt:lpstr>
      <vt:lpstr>Geologic Update Resulted in Modified Model Layering</vt:lpstr>
      <vt:lpstr>Geologic Update Resulted in Modified Model Layering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Updated Model Grid</vt:lpstr>
      <vt:lpstr>Tech Memo Status</vt:lpstr>
      <vt:lpstr>Current Management Zones</vt:lpstr>
      <vt:lpstr>PowerPoint Presentation</vt:lpstr>
      <vt:lpstr>Update to Aquifer Designations</vt:lpstr>
      <vt:lpstr>PowerPoint Presentation</vt:lpstr>
      <vt:lpstr>Permitted Wells and Zones</vt:lpstr>
      <vt:lpstr>Rainfall Event of July 23, 2024</vt:lpstr>
      <vt:lpstr>PowerPoint Presentation</vt:lpstr>
      <vt:lpstr>Box and Whisker Plot Legend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Rainfall and Recharge</vt:lpstr>
      <vt:lpstr>Approximate Spring Flow Conversions</vt:lpstr>
      <vt:lpstr>Groundwater Level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Pinto Creek Area</vt:lpstr>
      <vt:lpstr>PowerPoint Presentation</vt:lpstr>
      <vt:lpstr>Las Moras Spring vs. Pinto Valley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Hutchison</dc:creator>
  <cp:lastModifiedBy>Bill Hutchison</cp:lastModifiedBy>
  <cp:revision>14</cp:revision>
  <dcterms:created xsi:type="dcterms:W3CDTF">2024-08-13T15:03:34Z</dcterms:created>
  <dcterms:modified xsi:type="dcterms:W3CDTF">2024-08-14T13:36:54Z</dcterms:modified>
</cp:coreProperties>
</file>